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58" r:id="rId3"/>
    <p:sldId id="261" r:id="rId4"/>
    <p:sldId id="268" r:id="rId5"/>
    <p:sldId id="273" r:id="rId6"/>
    <p:sldId id="263" r:id="rId7"/>
    <p:sldId id="259" r:id="rId8"/>
    <p:sldId id="279" r:id="rId9"/>
    <p:sldId id="294" r:id="rId10"/>
    <p:sldId id="265" r:id="rId11"/>
    <p:sldId id="281" r:id="rId12"/>
    <p:sldId id="280" r:id="rId13"/>
    <p:sldId id="295" r:id="rId14"/>
    <p:sldId id="296" r:id="rId15"/>
    <p:sldId id="297" r:id="rId16"/>
    <p:sldId id="264" r:id="rId17"/>
    <p:sldId id="267" r:id="rId18"/>
    <p:sldId id="300" r:id="rId19"/>
    <p:sldId id="298" r:id="rId20"/>
    <p:sldId id="260" r:id="rId21"/>
  </p:sldIdLst>
  <p:sldSz cx="9144000" cy="5143500" type="screen16x9"/>
  <p:notesSz cx="6858000" cy="9144000"/>
  <p:embeddedFontLst>
    <p:embeddedFont>
      <p:font typeface="Bitter Thin" panose="020B0604020202020204" charset="0"/>
      <p:regular r:id="rId23"/>
      <p:bold r:id="rId24"/>
      <p:italic r:id="rId25"/>
      <p:boldItalic r:id="rId26"/>
    </p:embeddedFont>
    <p:embeddedFont>
      <p:font typeface="Californian FB" panose="0207040306080B030204" pitchFamily="18" charset="0"/>
      <p:regular r:id="rId27"/>
      <p:bold r:id="rId28"/>
      <p:italic r:id="rId29"/>
    </p:embeddedFont>
    <p:embeddedFont>
      <p:font typeface="Dancing Script" panose="020B0604020202020204" charset="0"/>
      <p:regular r:id="rId30"/>
      <p:bold r:id="rId31"/>
    </p:embeddedFont>
    <p:embeddedFont>
      <p:font typeface="Bitter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70BA2F-8112-4EE9-9E6B-515A5F67D619}">
  <a:tblStyle styleId="{9370BA2F-8112-4EE9-9E6B-515A5F67D6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C3169A7-064E-4ED3-959F-49B9377A39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94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326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82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82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7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8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38925" y="1550150"/>
            <a:ext cx="3866100" cy="208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042900" y="-1525"/>
            <a:ext cx="1071300" cy="9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t="11008"/>
          <a:stretch/>
        </p:blipFill>
        <p:spPr>
          <a:xfrm>
            <a:off x="2042900" y="0"/>
            <a:ext cx="1071300" cy="9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293550" y="991432"/>
            <a:ext cx="2450700" cy="30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✘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marL="914400" lvl="1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✗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marL="1371600" lvl="2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marL="1828800" lvl="3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●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marL="2286000" lvl="4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○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marL="2743200" lvl="5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marL="3200400" lvl="6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●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marL="3657600" lvl="7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○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marL="4114800" lvl="8" indent="-3683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ancing Script"/>
              <a:buChar char="■"/>
              <a:defRPr sz="2200"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759575" y="1396900"/>
            <a:ext cx="1071300" cy="106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575" y="1398428"/>
            <a:ext cx="1071300" cy="1065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✘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✗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651728" y="1218250"/>
            <a:ext cx="2531700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795962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4826974" y="1218250"/>
            <a:ext cx="1838100" cy="32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35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ancing Script"/>
              <a:buNone/>
              <a:defRPr sz="2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✘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itter Thin"/>
              <a:buChar char="✗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●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itter Thin"/>
              <a:buChar char="○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itter Thin"/>
              <a:buChar char="■"/>
              <a:defRPr sz="2000">
                <a:solidFill>
                  <a:schemeClr val="dk1"/>
                </a:solidFill>
                <a:latin typeface="Bitter Thin"/>
                <a:ea typeface="Bitter Thin"/>
                <a:cs typeface="Bitter Thin"/>
                <a:sym typeface="Bitter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Dancing Script"/>
                <a:ea typeface="Dancing Script"/>
                <a:cs typeface="Dancing Script"/>
                <a:sym typeface="Dancing Scrip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 rotWithShape="1">
          <a:blip r:embed="rId3">
            <a:alphaModFix/>
          </a:blip>
          <a:srcRect l="10766" t="12457" r="23222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ctrTitle"/>
          </p:nvPr>
        </p:nvSpPr>
        <p:spPr>
          <a:xfrm>
            <a:off x="2666634" y="1717031"/>
            <a:ext cx="3866100" cy="14764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Grand Design</a:t>
            </a:r>
            <a:br>
              <a:rPr lang="en" dirty="0" smtClean="0"/>
            </a:br>
            <a:r>
              <a:rPr lang="en" dirty="0" smtClean="0">
                <a:latin typeface="Californian FB" panose="0207040306080B030204" pitchFamily="18" charset="0"/>
              </a:rPr>
              <a:t>ADVOKESMA</a:t>
            </a:r>
            <a:endParaRPr dirty="0">
              <a:latin typeface="Californian FB" panose="0207040306080B030204" pitchFamily="18" charset="0"/>
            </a:endParaRPr>
          </a:p>
        </p:txBody>
      </p:sp>
      <p:pic>
        <p:nvPicPr>
          <p:cNvPr id="53" name="Google Shape;5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1"/>
          <p:cNvPicPr preferRelativeResize="0"/>
          <p:nvPr/>
        </p:nvPicPr>
        <p:blipFill rotWithShape="1">
          <a:blip r:embed="rId5">
            <a:alphaModFix/>
          </a:blip>
          <a:srcRect t="16708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6303575" y="3995171"/>
            <a:ext cx="555979" cy="585419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752109" y="3225654"/>
            <a:ext cx="1960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Putri </a:t>
            </a:r>
            <a:r>
              <a:rPr lang="en-US" dirty="0" err="1" smtClean="0"/>
              <a:t>Oktaviani</a:t>
            </a:r>
            <a:r>
              <a:rPr lang="en-US" dirty="0" smtClean="0"/>
              <a:t> </a:t>
            </a:r>
            <a:r>
              <a:rPr lang="en-US" dirty="0" err="1" smtClean="0"/>
              <a:t>Syaiful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Pengawalan</a:t>
            </a:r>
            <a:r>
              <a:rPr lang="en-US" dirty="0" smtClean="0"/>
              <a:t> UKT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3071275" y="1218250"/>
            <a:ext cx="3003300" cy="32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US" dirty="0" err="1"/>
              <a:t>Terjun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penanganan</a:t>
            </a:r>
            <a:r>
              <a:rPr lang="en-US" dirty="0"/>
              <a:t> </a:t>
            </a:r>
            <a:r>
              <a:rPr lang="en-US" dirty="0" err="1"/>
              <a:t>mahasiswi</a:t>
            </a:r>
            <a:r>
              <a:rPr lang="en-US" dirty="0"/>
              <a:t> yang </a:t>
            </a:r>
            <a:r>
              <a:rPr lang="en-US" dirty="0" err="1"/>
              <a:t>terancam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 smtClean="0"/>
              <a:t>berkuliah</a:t>
            </a:r>
            <a:r>
              <a:rPr lang="en-US" dirty="0" smtClean="0"/>
              <a:t>. </a:t>
            </a:r>
            <a:r>
              <a:rPr lang="en-US" dirty="0" err="1" smtClean="0"/>
              <a:t>Apalagi</a:t>
            </a:r>
            <a:r>
              <a:rPr lang="en-US" dirty="0" smtClean="0"/>
              <a:t> </a:t>
            </a:r>
            <a:r>
              <a:rPr lang="en-US" dirty="0" err="1" smtClean="0"/>
              <a:t>dimasa</a:t>
            </a:r>
            <a:r>
              <a:rPr lang="en-US" dirty="0" smtClean="0"/>
              <a:t> pandemic covid-19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hampir</a:t>
            </a:r>
            <a:r>
              <a:rPr lang="en-US" dirty="0" smtClean="0"/>
              <a:t>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sektor</a:t>
            </a:r>
            <a:r>
              <a:rPr lang="en-US" dirty="0" smtClean="0"/>
              <a:t> </a:t>
            </a:r>
            <a:r>
              <a:rPr lang="en-US" dirty="0" err="1" smtClean="0"/>
              <a:t>perekonomian</a:t>
            </a:r>
            <a:r>
              <a:rPr lang="en-US" dirty="0" smtClean="0"/>
              <a:t> </a:t>
            </a:r>
            <a:r>
              <a:rPr lang="en-US" dirty="0" err="1" smtClean="0"/>
              <a:t>terkena</a:t>
            </a:r>
            <a:r>
              <a:rPr lang="en-US" dirty="0" smtClean="0"/>
              <a:t> </a:t>
            </a:r>
            <a:r>
              <a:rPr lang="en-US" dirty="0" err="1" smtClean="0"/>
              <a:t>dampaknya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t="9519" r="19903" b="9528"/>
          <a:stretch/>
        </p:blipFill>
        <p:spPr>
          <a:xfrm>
            <a:off x="623125" y="1218250"/>
            <a:ext cx="2149800" cy="3224400"/>
          </a:xfrm>
          <a:prstGeom prst="rect">
            <a:avLst/>
          </a:prstGeom>
          <a:noFill/>
          <a:ln>
            <a:noFill/>
          </a:ln>
          <a:effectLst>
            <a:outerShdw blurRad="28575" dist="9525" dir="2580000" algn="bl" rotWithShape="0">
              <a:srgbClr val="000000">
                <a:alpha val="47000"/>
              </a:srgbClr>
            </a:outerShdw>
          </a:effectLst>
        </p:spPr>
      </p:pic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1">
            <a:off x="1350414" y="1079029"/>
            <a:ext cx="808601" cy="259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6839532" y="2866021"/>
            <a:ext cx="548712" cy="554158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3</a:t>
            </a:r>
            <a:r>
              <a:rPr lang="en" dirty="0" smtClean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A</a:t>
            </a:r>
            <a:r>
              <a:rPr lang="en" dirty="0" smtClean="0">
                <a:solidFill>
                  <a:schemeClr val="tx1"/>
                </a:solidFill>
              </a:rPr>
              <a:t>spirasi Mahasiswa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 smtClean="0"/>
              <a:t>Kementrian</a:t>
            </a:r>
            <a:r>
              <a:rPr lang="en-US" dirty="0" smtClean="0"/>
              <a:t> </a:t>
            </a:r>
            <a:r>
              <a:rPr lang="en-US" dirty="0" err="1" smtClean="0"/>
              <a:t>Advokesma</a:t>
            </a:r>
            <a:r>
              <a:rPr lang="en-US" dirty="0" smtClean="0"/>
              <a:t> </a:t>
            </a:r>
            <a:endParaRPr dirty="0"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l="16518" r="16524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5">
            <a:alphaModFix/>
          </a:blip>
          <a:srcRect l="31597" r="28661" b="25445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Aspirasi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972768" y="1225271"/>
            <a:ext cx="3917886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dirty="0" err="1"/>
              <a:t>Menampung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menyalurkan</a:t>
            </a:r>
            <a:r>
              <a:rPr lang="en-US" sz="1800" dirty="0"/>
              <a:t> </a:t>
            </a:r>
            <a:r>
              <a:rPr lang="en-US" sz="1800" dirty="0" err="1"/>
              <a:t>aspirasi</a:t>
            </a:r>
            <a:r>
              <a:rPr lang="en-US" sz="1800" dirty="0"/>
              <a:t> </a:t>
            </a:r>
            <a:r>
              <a:rPr lang="en-US" sz="1800" dirty="0" err="1"/>
              <a:t>mahasiswa</a:t>
            </a:r>
            <a:r>
              <a:rPr lang="en-US" sz="1800" dirty="0"/>
              <a:t> </a:t>
            </a:r>
            <a:r>
              <a:rPr lang="en-US" sz="1800" dirty="0" err="1"/>
              <a:t>terkait</a:t>
            </a:r>
            <a:r>
              <a:rPr lang="en-US" sz="1800" dirty="0"/>
              <a:t> </a:t>
            </a:r>
            <a:r>
              <a:rPr lang="en-US" sz="1800" dirty="0" err="1"/>
              <a:t>akademik</a:t>
            </a:r>
            <a:r>
              <a:rPr lang="en-US" sz="1800" dirty="0"/>
              <a:t>, </a:t>
            </a:r>
            <a:r>
              <a:rPr lang="en-US" sz="1800" dirty="0" err="1"/>
              <a:t>kemahasiswaan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karier</a:t>
            </a:r>
            <a:r>
              <a:rPr lang="en-US" sz="1800" dirty="0" smtClean="0"/>
              <a:t>. </a:t>
            </a:r>
            <a:r>
              <a:rPr lang="en-US" sz="1800" dirty="0" err="1" smtClean="0"/>
              <a:t>Sehingga</a:t>
            </a:r>
            <a:r>
              <a:rPr lang="en-US" sz="1800" dirty="0" smtClean="0"/>
              <a:t> </a:t>
            </a:r>
            <a:r>
              <a:rPr lang="en-US" sz="1800" dirty="0" err="1" smtClean="0"/>
              <a:t>terciptanya</a:t>
            </a:r>
            <a:r>
              <a:rPr lang="en-US" sz="1800" dirty="0" smtClean="0"/>
              <a:t> trust </a:t>
            </a:r>
            <a:r>
              <a:rPr lang="en-US" sz="1800" dirty="0" err="1" smtClean="0"/>
              <a:t>issu</a:t>
            </a:r>
            <a:r>
              <a:rPr lang="en-US" sz="1800" dirty="0" smtClean="0"/>
              <a:t> di </a:t>
            </a:r>
            <a:r>
              <a:rPr lang="en-US" sz="1800" dirty="0" err="1" smtClean="0"/>
              <a:t>kalangan</a:t>
            </a:r>
            <a:r>
              <a:rPr lang="en-US" sz="1800" dirty="0" smtClean="0"/>
              <a:t> </a:t>
            </a:r>
            <a:r>
              <a:rPr lang="en-US" sz="1800" dirty="0" err="1" smtClean="0"/>
              <a:t>mahasiswa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tx1"/>
              </a:solidFill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6770824" y="2810021"/>
            <a:ext cx="682509" cy="602863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4</a:t>
            </a:r>
            <a:r>
              <a:rPr lang="en" dirty="0" smtClean="0">
                <a:solidFill>
                  <a:schemeClr val="accent2"/>
                </a:solidFill>
              </a:rPr>
              <a:t>.</a:t>
            </a:r>
            <a:br>
              <a:rPr lang="en" dirty="0" smtClean="0">
                <a:solidFill>
                  <a:schemeClr val="accent2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Info beasiswa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 smtClean="0"/>
              <a:t>Kementrian</a:t>
            </a:r>
            <a:r>
              <a:rPr lang="en-US" dirty="0" smtClean="0"/>
              <a:t> </a:t>
            </a:r>
            <a:r>
              <a:rPr lang="en-US" dirty="0" err="1" smtClean="0"/>
              <a:t>advokesma</a:t>
            </a:r>
            <a:endParaRPr dirty="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l="28846" t="14096" r="19678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5">
            <a:alphaModFix/>
          </a:blip>
          <a:srcRect l="14839" t="20032" r="14832" b="20026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6302650" y="4050874"/>
            <a:ext cx="554654" cy="53702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195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Info </a:t>
            </a:r>
            <a:r>
              <a:rPr lang="en-US" dirty="0" err="1" smtClean="0"/>
              <a:t>beasiswa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beasiswa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negeri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negri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terfokuskan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jenjang</a:t>
            </a:r>
            <a:r>
              <a:rPr lang="en-US" dirty="0" smtClean="0"/>
              <a:t> strata,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UB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menyeluruh</a:t>
            </a:r>
            <a:endParaRPr dirty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6749718" y="2720378"/>
            <a:ext cx="724718" cy="66936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00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5</a:t>
            </a:r>
            <a:r>
              <a:rPr lang="en" dirty="0" smtClean="0">
                <a:solidFill>
                  <a:schemeClr val="accent2"/>
                </a:solidFill>
              </a:rPr>
              <a:t>.</a:t>
            </a:r>
            <a:r>
              <a:rPr lang="en" dirty="0">
                <a:solidFill>
                  <a:schemeClr val="accent2"/>
                </a:solidFill>
              </a:rPr>
              <a:t/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Lingkar Advokesma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 smtClean="0"/>
              <a:t>Kementrian</a:t>
            </a:r>
            <a:r>
              <a:rPr lang="en-US" dirty="0" smtClean="0"/>
              <a:t> </a:t>
            </a:r>
            <a:r>
              <a:rPr lang="en-US" dirty="0" err="1" smtClean="0"/>
              <a:t>Advokesma</a:t>
            </a:r>
            <a:r>
              <a:rPr lang="en-US" dirty="0" smtClean="0"/>
              <a:t> </a:t>
            </a:r>
            <a:endParaRPr dirty="0"/>
          </a:p>
        </p:txBody>
      </p:sp>
      <p:pic>
        <p:nvPicPr>
          <p:cNvPr id="362" name="Google Shape;362;p36"/>
          <p:cNvPicPr preferRelativeResize="0"/>
          <p:nvPr/>
        </p:nvPicPr>
        <p:blipFill rotWithShape="1">
          <a:blip r:embed="rId3">
            <a:alphaModFix/>
          </a:blip>
          <a:srcRect l="16518" r="16524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5">
            <a:alphaModFix/>
          </a:blip>
          <a:srcRect l="31597" r="28661" b="25445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/>
          <p:nvPr/>
        </p:nvSpPr>
        <p:spPr>
          <a:xfrm>
            <a:off x="6322004" y="4070106"/>
            <a:ext cx="517411" cy="537956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769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Lingkar</a:t>
            </a:r>
            <a:r>
              <a:rPr lang="en-US" dirty="0" smtClean="0"/>
              <a:t> </a:t>
            </a:r>
            <a:r>
              <a:rPr lang="en-US" dirty="0" err="1" smtClean="0"/>
              <a:t>Advokesma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3"/>
          </p:nvPr>
        </p:nvSpPr>
        <p:spPr>
          <a:xfrm>
            <a:off x="1018308" y="1524000"/>
            <a:ext cx="5327073" cy="26115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 err="1" smtClean="0"/>
              <a:t>Sebagai</a:t>
            </a:r>
            <a:r>
              <a:rPr lang="en-US" sz="2000" dirty="0" smtClean="0"/>
              <a:t> </a:t>
            </a:r>
            <a:r>
              <a:rPr lang="en-US" sz="2000" dirty="0" err="1" smtClean="0"/>
              <a:t>kementrian</a:t>
            </a:r>
            <a:r>
              <a:rPr lang="en-US" sz="2000" dirty="0" smtClean="0"/>
              <a:t> yang </a:t>
            </a:r>
            <a:r>
              <a:rPr lang="en-US" sz="2000" dirty="0" err="1" smtClean="0"/>
              <a:t>berkedudukan</a:t>
            </a:r>
            <a:r>
              <a:rPr lang="en-US" sz="2000" dirty="0" smtClean="0"/>
              <a:t> di </a:t>
            </a:r>
            <a:r>
              <a:rPr lang="en-US" sz="2000" dirty="0" err="1" smtClean="0"/>
              <a:t>tingkat</a:t>
            </a:r>
            <a:r>
              <a:rPr lang="en-US" sz="2000" dirty="0" smtClean="0"/>
              <a:t> </a:t>
            </a:r>
            <a:r>
              <a:rPr lang="en-US" sz="2000" dirty="0" err="1" smtClean="0"/>
              <a:t>universitas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menaungi</a:t>
            </a:r>
            <a:r>
              <a:rPr lang="en-US" sz="2000" dirty="0" smtClean="0"/>
              <a:t> 15 </a:t>
            </a:r>
            <a:r>
              <a:rPr lang="en-US" sz="2000" dirty="0" err="1" smtClean="0"/>
              <a:t>fakultas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UB Kediri , </a:t>
            </a:r>
            <a:r>
              <a:rPr lang="en-US" sz="2000" dirty="0" err="1" smtClean="0"/>
              <a:t>perlunya</a:t>
            </a:r>
            <a:r>
              <a:rPr lang="en-US" sz="2000" dirty="0" smtClean="0"/>
              <a:t> </a:t>
            </a:r>
            <a:r>
              <a:rPr lang="en-US" sz="2000" dirty="0" err="1" smtClean="0"/>
              <a:t>ada</a:t>
            </a:r>
            <a:r>
              <a:rPr lang="en-US" sz="2000" dirty="0" smtClean="0"/>
              <a:t> </a:t>
            </a:r>
            <a:r>
              <a:rPr lang="en-US" sz="2000" dirty="0" err="1" smtClean="0"/>
              <a:t>penguatan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lingkar</a:t>
            </a:r>
            <a:r>
              <a:rPr lang="en-US" sz="2000" dirty="0" smtClean="0"/>
              <a:t> </a:t>
            </a:r>
            <a:r>
              <a:rPr lang="en-US" sz="2000" dirty="0" err="1" smtClean="0"/>
              <a:t>advokesma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bem</a:t>
            </a:r>
            <a:r>
              <a:rPr lang="en-US" sz="2000" dirty="0" smtClean="0"/>
              <a:t> </a:t>
            </a:r>
            <a:r>
              <a:rPr lang="en-US" sz="2000" dirty="0" err="1" smtClean="0"/>
              <a:t>fakultas</a:t>
            </a:r>
            <a:r>
              <a:rPr lang="en-US" sz="2000" dirty="0" smtClean="0"/>
              <a:t> </a:t>
            </a:r>
            <a:r>
              <a:rPr lang="en-US" sz="2000" dirty="0" err="1" smtClean="0"/>
              <a:t>sehingga</a:t>
            </a:r>
            <a:r>
              <a:rPr lang="en-US" sz="2000" dirty="0" smtClean="0"/>
              <a:t> </a:t>
            </a:r>
            <a:r>
              <a:rPr lang="en-US" sz="2000" dirty="0" err="1" smtClean="0"/>
              <a:t>tercapainya</a:t>
            </a:r>
            <a:r>
              <a:rPr lang="en-US" sz="2000" dirty="0" smtClean="0"/>
              <a:t> </a:t>
            </a:r>
            <a:r>
              <a:rPr lang="en-US" sz="2000" dirty="0" err="1" smtClean="0"/>
              <a:t>sebuah</a:t>
            </a:r>
            <a:r>
              <a:rPr lang="en-US" sz="2000" dirty="0" smtClean="0"/>
              <a:t> </a:t>
            </a:r>
            <a:r>
              <a:rPr lang="en-US" sz="2000" dirty="0" err="1" smtClean="0"/>
              <a:t>sinergitas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kerjasama</a:t>
            </a:r>
            <a:r>
              <a:rPr lang="en-US" sz="2000" dirty="0" smtClean="0"/>
              <a:t> yang </a:t>
            </a:r>
            <a:r>
              <a:rPr lang="en-US" sz="2000" dirty="0" err="1" smtClean="0"/>
              <a:t>maksimal</a:t>
            </a:r>
            <a:endParaRPr lang="en-US" sz="20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7041135" y="2925109"/>
            <a:ext cx="654811" cy="637792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Susunan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l="18173" t="22154" r="40334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2"/>
          <p:cNvCxnSpPr>
            <a:stCxn id="164" idx="2"/>
            <a:endCxn id="165" idx="0"/>
          </p:cNvCxnSpPr>
          <p:nvPr/>
        </p:nvCxnSpPr>
        <p:spPr>
          <a:xfrm rot="-5400000" flipH="1">
            <a:off x="3332314" y="1609550"/>
            <a:ext cx="832200" cy="13434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22"/>
          <p:cNvCxnSpPr>
            <a:stCxn id="167" idx="0"/>
            <a:endCxn id="164" idx="2"/>
          </p:cNvCxnSpPr>
          <p:nvPr/>
        </p:nvCxnSpPr>
        <p:spPr>
          <a:xfrm rot="-5400000">
            <a:off x="1988906" y="1609619"/>
            <a:ext cx="832200" cy="13434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8" name="Google Shape;168;p22"/>
          <p:cNvCxnSpPr>
            <a:stCxn id="167" idx="2"/>
            <a:endCxn id="169" idx="0"/>
          </p:cNvCxnSpPr>
          <p:nvPr/>
        </p:nvCxnSpPr>
        <p:spPr>
          <a:xfrm rot="-5400000" flipH="1">
            <a:off x="1613456" y="3287969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0" name="Google Shape;170;p22"/>
          <p:cNvCxnSpPr>
            <a:stCxn id="171" idx="0"/>
            <a:endCxn id="167" idx="2"/>
          </p:cNvCxnSpPr>
          <p:nvPr/>
        </p:nvCxnSpPr>
        <p:spPr>
          <a:xfrm rot="-5400000">
            <a:off x="972025" y="3287962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2" name="Google Shape;172;p22"/>
          <p:cNvCxnSpPr>
            <a:stCxn id="165" idx="2"/>
            <a:endCxn id="173" idx="0"/>
          </p:cNvCxnSpPr>
          <p:nvPr/>
        </p:nvCxnSpPr>
        <p:spPr>
          <a:xfrm rot="-5400000" flipH="1">
            <a:off x="4300294" y="3287969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4" name="Google Shape;174;p22"/>
          <p:cNvCxnSpPr>
            <a:stCxn id="175" idx="0"/>
            <a:endCxn id="165" idx="2"/>
          </p:cNvCxnSpPr>
          <p:nvPr/>
        </p:nvCxnSpPr>
        <p:spPr>
          <a:xfrm rot="-5400000">
            <a:off x="3658863" y="3287962"/>
            <a:ext cx="881100" cy="641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4" name="Google Shape;164;p22"/>
          <p:cNvSpPr txBox="1"/>
          <p:nvPr/>
        </p:nvSpPr>
        <p:spPr>
          <a:xfrm>
            <a:off x="2492164" y="1394450"/>
            <a:ext cx="11691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Menteri</a:t>
            </a: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Advokesma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1149656" y="2697419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Dirjen</a:t>
            </a: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Kesma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3836494" y="2697419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Dirjen</a:t>
            </a: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Advo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4477925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Staff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advo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3195063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Staff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advo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791087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Staff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kesma</a:t>
            </a: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 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08225" y="4049212"/>
            <a:ext cx="1167300" cy="470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2760000" algn="bl" rotWithShape="0">
              <a:schemeClr val="dk1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Staff </a:t>
            </a:r>
            <a:r>
              <a:rPr lang="en-US" sz="1000" dirty="0" err="1" smtClean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kesma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divisi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2492170" cy="32013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solidFill>
                  <a:schemeClr val="tx1"/>
                </a:solidFill>
              </a:rPr>
              <a:t>Kesejahteraan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 smtClean="0">
                <a:solidFill>
                  <a:schemeClr val="tx1"/>
                </a:solidFill>
              </a:rPr>
              <a:t>Mahasiswa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endParaRPr lang="en-US" sz="1400" b="1" dirty="0">
              <a:solidFill>
                <a:schemeClr val="tx1"/>
              </a:solidFill>
            </a:endParaRPr>
          </a:p>
          <a:p>
            <a:pPr marL="127000" indent="0">
              <a:buNone/>
            </a:pPr>
            <a:r>
              <a:rPr lang="en-US" sz="1400" dirty="0" err="1">
                <a:solidFill>
                  <a:schemeClr val="tx1"/>
                </a:solidFill>
              </a:rPr>
              <a:t>Divisi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kesma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bertugas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memberikan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pelayanan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dan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informasi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seputar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beasiswa</a:t>
            </a:r>
            <a:r>
              <a:rPr lang="en-US" sz="1400" dirty="0">
                <a:solidFill>
                  <a:schemeClr val="tx1"/>
                </a:solidFill>
              </a:rPr>
              <a:t> yang </a:t>
            </a:r>
            <a:r>
              <a:rPr lang="en-US" sz="1400" dirty="0" err="1">
                <a:solidFill>
                  <a:schemeClr val="tx1"/>
                </a:solidFill>
              </a:rPr>
              <a:t>sedang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dibuka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kalender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beasiswa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smtClean="0">
                <a:solidFill>
                  <a:schemeClr val="tx1"/>
                </a:solidFill>
              </a:rPr>
              <a:t>tips and </a:t>
            </a:r>
            <a:r>
              <a:rPr lang="en-US" sz="1400" dirty="0">
                <a:solidFill>
                  <a:schemeClr val="tx1"/>
                </a:solidFill>
              </a:rPr>
              <a:t>trick </a:t>
            </a:r>
            <a:r>
              <a:rPr lang="en-US" sz="1400" dirty="0" err="1">
                <a:solidFill>
                  <a:schemeClr val="tx1"/>
                </a:solidFill>
              </a:rPr>
              <a:t>mendapatkan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beasiswa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serta</a:t>
            </a:r>
            <a:r>
              <a:rPr lang="en-US" sz="1400" dirty="0">
                <a:solidFill>
                  <a:schemeClr val="tx1"/>
                </a:solidFill>
              </a:rPr>
              <a:t> dialog </a:t>
            </a:r>
            <a:r>
              <a:rPr lang="en-US" sz="1400" dirty="0" err="1">
                <a:solidFill>
                  <a:schemeClr val="tx1"/>
                </a:solidFill>
              </a:rPr>
              <a:t>interaktif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dengan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 smtClean="0">
                <a:solidFill>
                  <a:schemeClr val="tx1"/>
                </a:solidFill>
              </a:rPr>
              <a:t>penerima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nl-NL" sz="1400" dirty="0" smtClean="0">
                <a:solidFill>
                  <a:schemeClr val="tx1"/>
                </a:solidFill>
              </a:rPr>
              <a:t>beasiswa </a:t>
            </a:r>
            <a:r>
              <a:rPr lang="nl-NL" sz="1400" dirty="0">
                <a:solidFill>
                  <a:schemeClr val="tx1"/>
                </a:solidFill>
              </a:rPr>
              <a:t>berbasis online dan seminar.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3622964" y="1156854"/>
            <a:ext cx="2567486" cy="326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dirty="0" err="1" smtClean="0">
                <a:solidFill>
                  <a:schemeClr val="tx1"/>
                </a:solidFill>
                <a:latin typeface="Bitter Thin" panose="020B0604020202020204" charset="0"/>
                <a:ea typeface="Bitter"/>
                <a:cs typeface="Bitter"/>
                <a:sym typeface="Bitter"/>
              </a:rPr>
              <a:t>Advokasi</a:t>
            </a:r>
            <a:endParaRPr lang="en-US" b="1" dirty="0" smtClean="0">
              <a:solidFill>
                <a:schemeClr val="tx1"/>
              </a:solidFill>
              <a:latin typeface="Bitter Thin" panose="020B0604020202020204" charset="0"/>
              <a:ea typeface="Bitter"/>
              <a:cs typeface="Bitter"/>
              <a:sym typeface="Bitter"/>
            </a:endParaRPr>
          </a:p>
          <a:p>
            <a:r>
              <a:rPr lang="en-US" dirty="0" err="1" smtClean="0">
                <a:latin typeface="Bitter Thin" panose="020B0604020202020204" charset="0"/>
              </a:rPr>
              <a:t>Divisi</a:t>
            </a:r>
            <a:r>
              <a:rPr lang="en-US" dirty="0" smtClean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advokasi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bertugas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untuk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memberikan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pelayanan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dan</a:t>
            </a:r>
            <a:endParaRPr lang="en-US" dirty="0">
              <a:latin typeface="Bitter Thin" panose="020B0604020202020204" charset="0"/>
            </a:endParaRPr>
          </a:p>
          <a:p>
            <a:r>
              <a:rPr lang="en-US" dirty="0" err="1">
                <a:latin typeface="Bitter Thin" panose="020B0604020202020204" charset="0"/>
              </a:rPr>
              <a:t>informasi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berkaitan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dengan</a:t>
            </a:r>
            <a:r>
              <a:rPr lang="en-US" dirty="0">
                <a:latin typeface="Bitter Thin" panose="020B0604020202020204" charset="0"/>
              </a:rPr>
              <a:t> UKT, </a:t>
            </a:r>
            <a:r>
              <a:rPr lang="en-US" dirty="0" err="1" smtClean="0">
                <a:latin typeface="Bitter Thin" panose="020B0604020202020204" charset="0"/>
              </a:rPr>
              <a:t>kuota</a:t>
            </a:r>
            <a:r>
              <a:rPr lang="en-US" dirty="0" smtClean="0">
                <a:latin typeface="Bitter Thin" panose="020B0604020202020204" charset="0"/>
              </a:rPr>
              <a:t> , </a:t>
            </a:r>
            <a:r>
              <a:rPr lang="en-US" dirty="0" err="1" smtClean="0">
                <a:latin typeface="Bitter Thin" panose="020B0604020202020204" charset="0"/>
              </a:rPr>
              <a:t>almamater</a:t>
            </a:r>
            <a:r>
              <a:rPr lang="en-US" dirty="0" smtClean="0">
                <a:latin typeface="Bitter Thin" panose="020B0604020202020204" charset="0"/>
              </a:rPr>
              <a:t>, KTM, </a:t>
            </a:r>
            <a:r>
              <a:rPr lang="en-US" dirty="0" err="1">
                <a:latin typeface="Bitter Thin" panose="020B0604020202020204" charset="0"/>
              </a:rPr>
              <a:t>keluhan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fasilitas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akademik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 smtClean="0">
                <a:latin typeface="Bitter Thin" panose="020B0604020202020204" charset="0"/>
              </a:rPr>
              <a:t>dan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 smtClean="0">
                <a:latin typeface="Bitter Thin" panose="020B0604020202020204" charset="0"/>
              </a:rPr>
              <a:t>kemahasiswaan</a:t>
            </a:r>
            <a:r>
              <a:rPr lang="en-US" dirty="0" smtClean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dari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err="1">
                <a:latin typeface="Bitter Thin" panose="020B0604020202020204" charset="0"/>
              </a:rPr>
              <a:t>mahasiswa</a:t>
            </a:r>
            <a:r>
              <a:rPr lang="en-US" dirty="0">
                <a:latin typeface="Bitter Thin" panose="020B0604020202020204" charset="0"/>
              </a:rPr>
              <a:t> </a:t>
            </a:r>
            <a:r>
              <a:rPr lang="en-US" dirty="0" smtClean="0">
                <a:latin typeface="Bitter Thin" panose="020B0604020202020204" charset="0"/>
              </a:rPr>
              <a:t>UB.</a:t>
            </a:r>
            <a:r>
              <a:rPr lang="en-US" b="1" dirty="0" smtClean="0">
                <a:solidFill>
                  <a:schemeClr val="tx1"/>
                </a:solidFill>
                <a:latin typeface="Bitter Thin" panose="020B0604020202020204" charset="0"/>
                <a:ea typeface="Bitter"/>
                <a:cs typeface="Bitter"/>
                <a:sym typeface="Bitter"/>
              </a:rPr>
              <a:t> </a:t>
            </a:r>
            <a:endParaRPr b="1" dirty="0">
              <a:solidFill>
                <a:schemeClr val="tx1"/>
              </a:solidFill>
              <a:latin typeface="Bitter Thin" panose="020B0604020202020204" charset="0"/>
              <a:ea typeface="Bitter"/>
              <a:cs typeface="Bitter"/>
              <a:sym typeface="Bitter"/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53" name="Google Shape;353;p35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6770824" y="2810021"/>
            <a:ext cx="682509" cy="602863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494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ctrTitle" idx="4294967295"/>
          </p:nvPr>
        </p:nvSpPr>
        <p:spPr>
          <a:xfrm>
            <a:off x="1822882" y="1023618"/>
            <a:ext cx="5692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6000" dirty="0">
                <a:solidFill>
                  <a:schemeClr val="lt2"/>
                </a:solidFill>
              </a:rPr>
              <a:t>Big concept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294967295"/>
          </p:nvPr>
        </p:nvSpPr>
        <p:spPr>
          <a:xfrm>
            <a:off x="1689532" y="2483296"/>
            <a:ext cx="5692200" cy="15345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buNone/>
            </a:pPr>
            <a:r>
              <a:rPr lang="en-US" dirty="0" err="1" smtClean="0">
                <a:solidFill>
                  <a:schemeClr val="bg1"/>
                </a:solidFill>
              </a:rPr>
              <a:t>Mencipatakan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internal </a:t>
            </a:r>
            <a:r>
              <a:rPr lang="en-US" dirty="0" err="1" smtClean="0">
                <a:solidFill>
                  <a:schemeClr val="bg1"/>
                </a:solidFill>
              </a:rPr>
              <a:t>kementrian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yang </a:t>
            </a:r>
            <a:r>
              <a:rPr lang="en-US" dirty="0" err="1">
                <a:solidFill>
                  <a:schemeClr val="bg1"/>
                </a:solidFill>
              </a:rPr>
              <a:t>harmonis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pengoptimalan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kinerja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internal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profesional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di masa </a:t>
            </a:r>
            <a:r>
              <a:rPr lang="en-US" dirty="0" err="1">
                <a:solidFill>
                  <a:schemeClr val="bg1"/>
                </a:solidFill>
              </a:rPr>
              <a:t>k</a:t>
            </a:r>
            <a:r>
              <a:rPr lang="en-US" dirty="0" err="1" smtClean="0">
                <a:solidFill>
                  <a:schemeClr val="bg1"/>
                </a:solidFill>
              </a:rPr>
              <a:t>abinet</a:t>
            </a:r>
            <a:r>
              <a:rPr lang="en-US" dirty="0" smtClean="0">
                <a:solidFill>
                  <a:schemeClr val="bg1"/>
                </a:solidFill>
              </a:rPr>
              <a:t> online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bernafaskan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kekeluargaan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212062" y="269330"/>
            <a:ext cx="1367570" cy="138577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7"/>
          <p:cNvSpPr/>
          <p:nvPr/>
        </p:nvSpPr>
        <p:spPr>
          <a:xfrm rot="1473005">
            <a:off x="7243264" y="1673794"/>
            <a:ext cx="799558" cy="7788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8087912" y="1476275"/>
            <a:ext cx="350051" cy="34016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4" name="Google Shape;114;p17"/>
          <p:cNvSpPr/>
          <p:nvPr/>
        </p:nvSpPr>
        <p:spPr>
          <a:xfrm rot="2487307">
            <a:off x="7694777" y="2462515"/>
            <a:ext cx="249069" cy="24203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461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G</a:t>
            </a:r>
            <a:r>
              <a:rPr lang="en" sz="4000" dirty="0" smtClean="0"/>
              <a:t>ambaran Umum</a:t>
            </a:r>
            <a:endParaRPr sz="4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4294967295"/>
          </p:nvPr>
        </p:nvSpPr>
        <p:spPr>
          <a:xfrm>
            <a:off x="574963" y="1363031"/>
            <a:ext cx="5800589" cy="3386820"/>
          </a:xfrm>
          <a:prstGeom prst="rect">
            <a:avLst/>
          </a:prstGeom>
          <a:effectLst>
            <a:outerShdw blurRad="14288" dist="9525" dir="5400000" algn="bl" rotWithShape="0">
              <a:schemeClr val="lt2">
                <a:alpha val="7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400" dirty="0" err="1"/>
              <a:t>Kementrian</a:t>
            </a:r>
            <a:r>
              <a:rPr lang="en-US" sz="2400" dirty="0"/>
              <a:t> yang </a:t>
            </a:r>
            <a:r>
              <a:rPr lang="en-US" sz="2400" dirty="0" err="1"/>
              <a:t>bertanggung</a:t>
            </a:r>
            <a:r>
              <a:rPr lang="en-US" sz="2400" dirty="0"/>
              <a:t> </a:t>
            </a:r>
            <a:r>
              <a:rPr lang="en-US" sz="2400" dirty="0" err="1"/>
              <a:t>jawab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advokasi</a:t>
            </a:r>
            <a:r>
              <a:rPr lang="en-US" sz="2400" dirty="0"/>
              <a:t> </a:t>
            </a:r>
            <a:r>
              <a:rPr lang="en-US" sz="2400" dirty="0" err="1"/>
              <a:t>seputar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– </a:t>
            </a:r>
            <a:r>
              <a:rPr lang="en-US" sz="2400" dirty="0" err="1"/>
              <a:t>informasi</a:t>
            </a:r>
            <a:r>
              <a:rPr lang="en-US" sz="2400" dirty="0"/>
              <a:t> yang </a:t>
            </a:r>
            <a:r>
              <a:rPr lang="en-US" sz="2400" dirty="0" err="1"/>
              <a:t>dibutuhkan</a:t>
            </a:r>
            <a:r>
              <a:rPr lang="en-US" sz="2400" dirty="0"/>
              <a:t> </a:t>
            </a:r>
            <a:r>
              <a:rPr lang="en-US" sz="2400" dirty="0" err="1"/>
              <a:t>oleh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brawijaya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menjadi</a:t>
            </a:r>
            <a:r>
              <a:rPr lang="en-US" sz="2400" dirty="0"/>
              <a:t> </a:t>
            </a:r>
            <a:r>
              <a:rPr lang="en-US" sz="2400" dirty="0" err="1"/>
              <a:t>wadah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menampung</a:t>
            </a:r>
            <a:r>
              <a:rPr lang="en-US" sz="2400" dirty="0"/>
              <a:t> </a:t>
            </a:r>
            <a:r>
              <a:rPr lang="en-US" sz="2400" dirty="0" err="1"/>
              <a:t>aspirasi</a:t>
            </a:r>
            <a:r>
              <a:rPr lang="en-US" sz="2400" dirty="0"/>
              <a:t> </a:t>
            </a:r>
            <a:r>
              <a:rPr lang="en-US" sz="2400" dirty="0" err="1"/>
              <a:t>serta</a:t>
            </a:r>
            <a:r>
              <a:rPr lang="en-US" sz="2400" dirty="0"/>
              <a:t> </a:t>
            </a:r>
            <a:r>
              <a:rPr lang="en-US" sz="2400" dirty="0" err="1"/>
              <a:t>mewujudkan</a:t>
            </a:r>
            <a:r>
              <a:rPr lang="en-US" sz="2400" dirty="0"/>
              <a:t> </a:t>
            </a:r>
            <a:r>
              <a:rPr lang="en-US" sz="2400" dirty="0" err="1"/>
              <a:t>kesejahteraan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endParaRPr lang="en-US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16373"/>
          <a:stretch/>
        </p:blipFill>
        <p:spPr>
          <a:xfrm>
            <a:off x="6474612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3293550" y="991432"/>
            <a:ext cx="2450700" cy="30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“Mulutku adalah narasi Kaki tanganku bergerak untuk aksi”.</a:t>
            </a:r>
            <a:endParaRPr sz="3200" dirty="0"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6361770" y="882041"/>
            <a:ext cx="909833" cy="527274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pokok</a:t>
            </a:r>
            <a:r>
              <a:rPr lang="en-US" dirty="0" smtClean="0"/>
              <a:t> &amp; </a:t>
            </a:r>
            <a:r>
              <a:rPr lang="en-US" dirty="0" err="1" smtClean="0"/>
              <a:t>Fungsi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buNone/>
            </a:pP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 smtClean="0"/>
              <a:t>pengadvokasi</a:t>
            </a:r>
            <a:r>
              <a:rPr lang="en-US" dirty="0" smtClean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 smtClean="0"/>
              <a:t>universitas</a:t>
            </a:r>
            <a:r>
              <a:rPr lang="en-US" dirty="0" smtClean="0"/>
              <a:t> </a:t>
            </a:r>
            <a:r>
              <a:rPr lang="en-US" dirty="0" err="1" smtClean="0"/>
              <a:t>brawijaya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pelaksanaan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pengawalan</a:t>
            </a:r>
            <a:r>
              <a:rPr lang="en-US" dirty="0"/>
              <a:t> </a:t>
            </a:r>
            <a:r>
              <a:rPr lang="en-US" dirty="0" err="1"/>
              <a:t>isu-isu</a:t>
            </a:r>
            <a:r>
              <a:rPr lang="en-US" dirty="0"/>
              <a:t> </a:t>
            </a:r>
            <a:r>
              <a:rPr lang="en-US" dirty="0" err="1" smtClean="0"/>
              <a:t>strategis</a:t>
            </a:r>
            <a:r>
              <a:rPr lang="en-US" dirty="0"/>
              <a:t> </a:t>
            </a:r>
            <a:r>
              <a:rPr lang="pt-BR" dirty="0" smtClean="0"/>
              <a:t>dalam Universitas Brawijaya demi tercapainya kesejahteraan mahasiswa </a:t>
            </a:r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31499" t="13326" r="17239" b="9644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Arahan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endParaRPr dirty="0"/>
          </a:p>
        </p:txBody>
      </p:sp>
      <p:sp>
        <p:nvSpPr>
          <p:cNvPr id="182" name="Google Shape;182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l="23266" r="23271"/>
          <a:stretch/>
        </p:blipFill>
        <p:spPr>
          <a:xfrm>
            <a:off x="6461850" y="382475"/>
            <a:ext cx="1278300" cy="1597200"/>
          </a:xfrm>
          <a:prstGeom prst="roundRect">
            <a:avLst>
              <a:gd name="adj" fmla="val 1371"/>
            </a:avLst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987" y="240923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6526" y="1246909"/>
            <a:ext cx="5845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Berfokus</a:t>
            </a:r>
            <a:r>
              <a:rPr lang="en-US" sz="1800" dirty="0" smtClean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advokasi</a:t>
            </a:r>
            <a:r>
              <a:rPr lang="en-US" sz="1800" dirty="0"/>
              <a:t> </a:t>
            </a:r>
            <a:r>
              <a:rPr lang="en-US" sz="1800" dirty="0" err="1"/>
              <a:t>kepentingan</a:t>
            </a:r>
            <a:r>
              <a:rPr lang="en-US" sz="1800" dirty="0"/>
              <a:t> </a:t>
            </a:r>
            <a:r>
              <a:rPr lang="en-US" sz="1800" dirty="0" err="1"/>
              <a:t>mahasiswa</a:t>
            </a:r>
            <a:r>
              <a:rPr lang="en-US" sz="1800" dirty="0"/>
              <a:t> </a:t>
            </a:r>
            <a:r>
              <a:rPr lang="en-US" sz="1800" dirty="0" err="1"/>
              <a:t>dimana</a:t>
            </a:r>
            <a:r>
              <a:rPr lang="en-US" sz="1800" dirty="0"/>
              <a:t> </a:t>
            </a:r>
            <a:r>
              <a:rPr lang="en-US" sz="1800" dirty="0" err="1" smtClean="0"/>
              <a:t>Advokesma</a:t>
            </a:r>
            <a:r>
              <a:rPr lang="en-US" sz="1800" dirty="0" smtClean="0"/>
              <a:t> EM </a:t>
            </a:r>
            <a:r>
              <a:rPr lang="en-US" sz="1800" dirty="0"/>
              <a:t>UB </a:t>
            </a:r>
            <a:r>
              <a:rPr lang="en-US" sz="1800" dirty="0" err="1"/>
              <a:t>merupakan</a:t>
            </a:r>
            <a:r>
              <a:rPr lang="en-US" sz="1800" dirty="0"/>
              <a:t> </a:t>
            </a:r>
            <a:r>
              <a:rPr lang="en-US" sz="1800" dirty="0" err="1"/>
              <a:t>jembatan</a:t>
            </a:r>
            <a:r>
              <a:rPr lang="en-US" sz="1800" dirty="0"/>
              <a:t> </a:t>
            </a:r>
            <a:r>
              <a:rPr lang="en-US" sz="1800" dirty="0" err="1"/>
              <a:t>antara</a:t>
            </a:r>
            <a:r>
              <a:rPr lang="en-US" sz="1800" dirty="0"/>
              <a:t> </a:t>
            </a:r>
            <a:r>
              <a:rPr lang="en-US" sz="1800" dirty="0" err="1"/>
              <a:t>mahasiswa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birokrat</a:t>
            </a:r>
            <a:r>
              <a:rPr lang="en-US" sz="1800" dirty="0"/>
              <a:t> </a:t>
            </a:r>
            <a:r>
              <a:rPr lang="en-US" sz="1800" dirty="0" smtClean="0"/>
              <a:t>di </a:t>
            </a:r>
            <a:r>
              <a:rPr lang="en-US" sz="1800" dirty="0" err="1" smtClean="0"/>
              <a:t>tingkat</a:t>
            </a:r>
            <a:r>
              <a:rPr lang="en-US" sz="1800" dirty="0" smtClean="0"/>
              <a:t> </a:t>
            </a:r>
            <a:r>
              <a:rPr lang="en-US" sz="1800" dirty="0" err="1"/>
              <a:t>Universitas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Pemberian</a:t>
            </a:r>
            <a:r>
              <a:rPr lang="en-US" sz="1800" dirty="0" smtClean="0"/>
              <a:t> </a:t>
            </a:r>
            <a:r>
              <a:rPr lang="en-US" sz="1800" dirty="0" err="1"/>
              <a:t>pelayanan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fasilitator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permasalahan</a:t>
            </a:r>
            <a:r>
              <a:rPr lang="en-US" sz="1800" dirty="0"/>
              <a:t> </a:t>
            </a:r>
            <a:r>
              <a:rPr lang="en-US" sz="1800" dirty="0" smtClean="0"/>
              <a:t>UKT,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/>
              <a:t>b</a:t>
            </a:r>
            <a:r>
              <a:rPr lang="en-US" sz="1800" dirty="0" err="1" smtClean="0"/>
              <a:t>easiswa</a:t>
            </a:r>
            <a:r>
              <a:rPr lang="en-US" sz="1800" dirty="0" smtClean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Pengawalan</a:t>
            </a:r>
            <a:r>
              <a:rPr lang="en-US" sz="1800" dirty="0" smtClean="0"/>
              <a:t> </a:t>
            </a:r>
            <a:r>
              <a:rPr lang="en-US" sz="1800" dirty="0" err="1"/>
              <a:t>isu</a:t>
            </a:r>
            <a:r>
              <a:rPr lang="en-US" sz="1800" dirty="0"/>
              <a:t> UKT, </a:t>
            </a:r>
            <a:r>
              <a:rPr lang="en-US" sz="1800" dirty="0" err="1"/>
              <a:t>akademik</a:t>
            </a:r>
            <a:r>
              <a:rPr lang="en-US" sz="1800" dirty="0"/>
              <a:t> </a:t>
            </a:r>
            <a:r>
              <a:rPr lang="en-US" sz="1800" dirty="0" err="1" smtClean="0"/>
              <a:t>dan</a:t>
            </a:r>
            <a:r>
              <a:rPr lang="en-US" sz="1800" dirty="0"/>
              <a:t> </a:t>
            </a:r>
            <a:r>
              <a:rPr lang="en-US" sz="1800" dirty="0" err="1" smtClean="0"/>
              <a:t>kemahasiswaan</a:t>
            </a:r>
            <a:r>
              <a:rPr lang="en-US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Pemberian</a:t>
            </a:r>
            <a:r>
              <a:rPr lang="en-US" sz="1800" dirty="0" smtClean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advokasi</a:t>
            </a:r>
            <a:r>
              <a:rPr lang="en-US" sz="1800" dirty="0"/>
              <a:t>, </a:t>
            </a:r>
            <a:r>
              <a:rPr lang="en-US" sz="1800" dirty="0" err="1"/>
              <a:t>beasiswa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</a:t>
            </a:r>
            <a:r>
              <a:rPr lang="en-US" sz="1800" dirty="0" err="1"/>
              <a:t>karier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tepat</a:t>
            </a:r>
            <a:r>
              <a:rPr lang="en-US" sz="1800" dirty="0"/>
              <a:t> </a:t>
            </a:r>
            <a:r>
              <a:rPr lang="en-US" sz="1800" dirty="0" err="1" smtClean="0"/>
              <a:t>dan</a:t>
            </a:r>
            <a:r>
              <a:rPr lang="en-US" sz="1800" dirty="0" smtClean="0"/>
              <a:t> </a:t>
            </a:r>
            <a:r>
              <a:rPr lang="en-US" sz="1800" dirty="0" err="1" smtClean="0"/>
              <a:t>menyeluruh</a:t>
            </a:r>
            <a:r>
              <a:rPr lang="en-US" sz="18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900546" y="1391431"/>
            <a:ext cx="5174672" cy="25571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Mewujudkan</a:t>
            </a:r>
            <a:r>
              <a:rPr lang="en-US" dirty="0"/>
              <a:t> </a:t>
            </a:r>
            <a:r>
              <a:rPr lang="en-US" dirty="0" err="1"/>
              <a:t>kementerian</a:t>
            </a:r>
            <a:r>
              <a:rPr lang="en-US" dirty="0"/>
              <a:t> </a:t>
            </a:r>
            <a:r>
              <a:rPr lang="en-US" dirty="0" err="1"/>
              <a:t>Advokasi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Kesejahteraan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EM UB </a:t>
            </a:r>
            <a:r>
              <a:rPr lang="en-US" dirty="0" smtClean="0"/>
              <a:t>2021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yang </a:t>
            </a:r>
            <a:r>
              <a:rPr lang="en-US" dirty="0" err="1"/>
              <a:t>responsif</a:t>
            </a:r>
            <a:r>
              <a:rPr lang="en-US" dirty="0"/>
              <a:t>, </a:t>
            </a:r>
            <a:r>
              <a:rPr lang="en-US" dirty="0" err="1"/>
              <a:t>solutif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inklusif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pelayanan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/>
              <a:t>strategis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advokasi</a:t>
            </a:r>
            <a:r>
              <a:rPr lang="en-US" dirty="0"/>
              <a:t> </a:t>
            </a:r>
            <a:r>
              <a:rPr lang="en-US" dirty="0" err="1"/>
              <a:t>guna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kualitas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kesejahteraan</a:t>
            </a:r>
            <a:r>
              <a:rPr lang="en-US" dirty="0" smtClean="0"/>
              <a:t> </a:t>
            </a:r>
            <a:r>
              <a:rPr lang="en-US" dirty="0" err="1"/>
              <a:t>mahasiswa</a:t>
            </a:r>
            <a:endParaRPr dirty="0"/>
          </a:p>
        </p:txBody>
      </p:sp>
      <p:sp>
        <p:nvSpPr>
          <p:cNvPr id="258" name="Google Shape;258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7068400" y="2830550"/>
            <a:ext cx="585016" cy="59001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62668" cy="322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>
              <a:buAutoNum type="arabicPeriod"/>
            </a:pPr>
            <a:r>
              <a:rPr lang="en-US" sz="1400" dirty="0" err="1" smtClean="0"/>
              <a:t>Mencipatakan</a:t>
            </a:r>
            <a:r>
              <a:rPr lang="en-US" sz="1400" dirty="0" smtClean="0"/>
              <a:t> internal </a:t>
            </a:r>
            <a:r>
              <a:rPr lang="en-US" sz="1400" dirty="0"/>
              <a:t>yang </a:t>
            </a:r>
            <a:r>
              <a:rPr lang="en-US" sz="1400" dirty="0" err="1"/>
              <a:t>harmonis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 smtClean="0"/>
              <a:t>pengoptimalan</a:t>
            </a:r>
            <a:r>
              <a:rPr lang="en-US" sz="1400" dirty="0" smtClean="0"/>
              <a:t> </a:t>
            </a:r>
            <a:r>
              <a:rPr lang="en-US" sz="1400" dirty="0" err="1" smtClean="0"/>
              <a:t>kinerja</a:t>
            </a:r>
            <a:r>
              <a:rPr lang="en-US" sz="1400" dirty="0" smtClean="0"/>
              <a:t> </a:t>
            </a:r>
            <a:r>
              <a:rPr lang="en-US" sz="1400" dirty="0"/>
              <a:t>internal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profesional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bernafaskan</a:t>
            </a:r>
            <a:r>
              <a:rPr lang="en-US" sz="1400" dirty="0"/>
              <a:t> </a:t>
            </a:r>
            <a:r>
              <a:rPr lang="en-US" sz="1400" dirty="0" err="1"/>
              <a:t>kekeluargaan</a:t>
            </a:r>
            <a:r>
              <a:rPr lang="en-US" sz="1400" dirty="0"/>
              <a:t>.</a:t>
            </a:r>
          </a:p>
          <a:p>
            <a:pPr marL="342900" lvl="0">
              <a:buAutoNum type="arabicPeriod"/>
            </a:pPr>
            <a:r>
              <a:rPr lang="en-US" sz="1400" dirty="0" err="1" smtClean="0"/>
              <a:t>Meningkatkan</a:t>
            </a:r>
            <a:r>
              <a:rPr lang="en-US" sz="1400" dirty="0" smtClean="0"/>
              <a:t> </a:t>
            </a:r>
            <a:r>
              <a:rPr lang="en-US" sz="1400" dirty="0" err="1"/>
              <a:t>peran</a:t>
            </a:r>
            <a:r>
              <a:rPr lang="en-US" sz="1400" dirty="0"/>
              <a:t> </a:t>
            </a:r>
            <a:r>
              <a:rPr lang="en-US" sz="1400" dirty="0" err="1"/>
              <a:t>mahasiswa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pengawalan</a:t>
            </a:r>
            <a:r>
              <a:rPr lang="en-US" sz="1400" dirty="0"/>
              <a:t> </a:t>
            </a:r>
            <a:r>
              <a:rPr lang="en-US" sz="1400" dirty="0" err="1"/>
              <a:t>bersama</a:t>
            </a:r>
            <a:r>
              <a:rPr lang="en-US" sz="1400" dirty="0"/>
              <a:t> </a:t>
            </a:r>
            <a:r>
              <a:rPr lang="en-US" sz="1400" dirty="0" err="1" smtClean="0"/>
              <a:t>dalam</a:t>
            </a:r>
            <a:r>
              <a:rPr lang="en-US" sz="1400" dirty="0" smtClean="0"/>
              <a:t> </a:t>
            </a:r>
            <a:r>
              <a:rPr lang="en-US" sz="1400" dirty="0" err="1" smtClean="0"/>
              <a:t>permasalahan</a:t>
            </a:r>
            <a:r>
              <a:rPr lang="en-US" sz="1400" dirty="0" smtClean="0"/>
              <a:t> </a:t>
            </a:r>
            <a:r>
              <a:rPr lang="en-US" sz="1400" dirty="0"/>
              <a:t>UKT.</a:t>
            </a:r>
          </a:p>
          <a:p>
            <a:pPr marL="342900" lvl="0">
              <a:buAutoNum type="arabicPeriod"/>
            </a:pPr>
            <a:r>
              <a:rPr lang="en-US" sz="1400" dirty="0" err="1" smtClean="0"/>
              <a:t>Menampung</a:t>
            </a:r>
            <a:r>
              <a:rPr lang="en-US" sz="1400" dirty="0" smtClean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menyalurkan</a:t>
            </a:r>
            <a:r>
              <a:rPr lang="en-US" sz="1400" dirty="0"/>
              <a:t> </a:t>
            </a:r>
            <a:r>
              <a:rPr lang="en-US" sz="1400" dirty="0" err="1"/>
              <a:t>aspirasi</a:t>
            </a:r>
            <a:r>
              <a:rPr lang="en-US" sz="1400" dirty="0"/>
              <a:t> </a:t>
            </a:r>
            <a:r>
              <a:rPr lang="en-US" sz="1400" dirty="0" err="1"/>
              <a:t>mahasiswa</a:t>
            </a:r>
            <a:r>
              <a:rPr lang="en-US" sz="1400" dirty="0"/>
              <a:t> </a:t>
            </a:r>
            <a:r>
              <a:rPr lang="en-US" sz="1400" dirty="0" err="1"/>
              <a:t>terkait</a:t>
            </a:r>
            <a:r>
              <a:rPr lang="en-US" sz="1400" dirty="0"/>
              <a:t> </a:t>
            </a:r>
            <a:r>
              <a:rPr lang="en-US" sz="1400" dirty="0" err="1" smtClean="0"/>
              <a:t>akademik</a:t>
            </a:r>
            <a:r>
              <a:rPr lang="en-US" sz="1400" dirty="0" smtClean="0"/>
              <a:t>, </a:t>
            </a:r>
            <a:r>
              <a:rPr lang="en-US" sz="1400" dirty="0" err="1" smtClean="0"/>
              <a:t>kemahasiswaan</a:t>
            </a:r>
            <a:r>
              <a:rPr lang="en-US" sz="1400" dirty="0" smtClean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karier</a:t>
            </a:r>
            <a:r>
              <a:rPr lang="en-US" sz="1400" dirty="0"/>
              <a:t>.</a:t>
            </a:r>
          </a:p>
          <a:p>
            <a:pPr marL="342900" lvl="0">
              <a:buAutoNum type="arabicPeriod"/>
            </a:pPr>
            <a:r>
              <a:rPr lang="en-US" sz="1400" dirty="0" err="1" smtClean="0"/>
              <a:t>Memberikan</a:t>
            </a:r>
            <a:r>
              <a:rPr lang="en-US" sz="1400" dirty="0" smtClean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beasiswa</a:t>
            </a:r>
            <a:r>
              <a:rPr lang="en-US" sz="1400" dirty="0"/>
              <a:t> </a:t>
            </a:r>
            <a:r>
              <a:rPr lang="en-US" sz="1400" dirty="0" err="1"/>
              <a:t>baik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negeri</a:t>
            </a:r>
            <a:r>
              <a:rPr lang="en-US" sz="1400" dirty="0"/>
              <a:t>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 smtClean="0"/>
              <a:t>luar</a:t>
            </a:r>
            <a:r>
              <a:rPr lang="en-US" sz="1400" dirty="0" smtClean="0"/>
              <a:t> </a:t>
            </a:r>
            <a:r>
              <a:rPr lang="en-US" sz="1400" dirty="0" err="1" smtClean="0"/>
              <a:t>negri</a:t>
            </a:r>
            <a:r>
              <a:rPr lang="en-US" sz="1400" dirty="0" smtClean="0"/>
              <a:t> </a:t>
            </a:r>
            <a:r>
              <a:rPr lang="en-US" sz="1400" dirty="0" err="1" smtClean="0"/>
              <a:t>dan</a:t>
            </a:r>
            <a:r>
              <a:rPr lang="en-US" sz="1400" dirty="0" smtClean="0"/>
              <a:t> </a:t>
            </a:r>
            <a:r>
              <a:rPr lang="en-US" sz="1400" dirty="0" err="1"/>
              <a:t>informasi</a:t>
            </a:r>
            <a:r>
              <a:rPr lang="en-US" sz="1400" dirty="0"/>
              <a:t> </a:t>
            </a:r>
            <a:r>
              <a:rPr lang="en-US" sz="1400" dirty="0" err="1"/>
              <a:t>lowongan</a:t>
            </a:r>
            <a:r>
              <a:rPr lang="en-US" sz="1400" dirty="0"/>
              <a:t> </a:t>
            </a:r>
            <a:r>
              <a:rPr lang="en-US" sz="1400" dirty="0" err="1"/>
              <a:t>pekerjaan</a:t>
            </a:r>
            <a:r>
              <a:rPr lang="en-US" sz="1400" dirty="0"/>
              <a:t> </a:t>
            </a:r>
            <a:r>
              <a:rPr lang="en-US" sz="1400" dirty="0" err="1"/>
              <a:t>kepada</a:t>
            </a:r>
            <a:r>
              <a:rPr lang="en-US" sz="1400" dirty="0"/>
              <a:t> </a:t>
            </a:r>
            <a:r>
              <a:rPr lang="en-US" sz="1400" dirty="0" err="1"/>
              <a:t>mahasiswa</a:t>
            </a:r>
            <a:r>
              <a:rPr lang="en-US" sz="1400" dirty="0"/>
              <a:t> UB </a:t>
            </a:r>
            <a:r>
              <a:rPr lang="en-US" sz="1400" dirty="0" err="1" smtClean="0"/>
              <a:t>secara</a:t>
            </a:r>
            <a:r>
              <a:rPr lang="en-US" sz="1400" dirty="0" smtClean="0"/>
              <a:t> </a:t>
            </a:r>
            <a:r>
              <a:rPr lang="en-US" sz="1400" dirty="0" err="1" smtClean="0"/>
              <a:t>tepat</a:t>
            </a:r>
            <a:r>
              <a:rPr lang="en-US" sz="1400" dirty="0" smtClean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menyeluruh</a:t>
            </a:r>
            <a:r>
              <a:rPr lang="en-US" sz="1400" dirty="0"/>
              <a:t>.</a:t>
            </a:r>
          </a:p>
          <a:p>
            <a:pPr marL="342900" lvl="0">
              <a:buAutoNum type="arabicPeriod"/>
            </a:pPr>
            <a:r>
              <a:rPr lang="en-US" sz="1400" dirty="0" err="1" smtClean="0"/>
              <a:t>Menjalin</a:t>
            </a:r>
            <a:r>
              <a:rPr lang="en-US" sz="1400" dirty="0" smtClean="0"/>
              <a:t> </a:t>
            </a:r>
            <a:r>
              <a:rPr lang="en-US" sz="1400" dirty="0" err="1"/>
              <a:t>hubungan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birokrasi</a:t>
            </a:r>
            <a:r>
              <a:rPr lang="en-US" sz="1400" dirty="0"/>
              <a:t>, BEM </a:t>
            </a:r>
            <a:r>
              <a:rPr lang="en-US" sz="1400" dirty="0" err="1"/>
              <a:t>Fakultas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smtClean="0"/>
              <a:t>stakeholder </a:t>
            </a:r>
            <a:r>
              <a:rPr lang="en-US" sz="1400" dirty="0" err="1" smtClean="0"/>
              <a:t>terkait</a:t>
            </a:r>
            <a:r>
              <a:rPr lang="en-US" sz="1400" dirty="0" smtClean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baik</a:t>
            </a:r>
            <a:r>
              <a:rPr lang="en-US" sz="1400" dirty="0"/>
              <a:t>.</a:t>
            </a:r>
            <a:endParaRPr sz="1400" dirty="0"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Strategi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l="18433" t="19321" b="901"/>
          <a:stretch/>
        </p:blipFill>
        <p:spPr>
          <a:xfrm>
            <a:off x="6591350" y="205282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l="36544" r="18058"/>
          <a:stretch/>
        </p:blipFill>
        <p:spPr>
          <a:xfrm>
            <a:off x="6591350" y="3475875"/>
            <a:ext cx="905700" cy="1328700"/>
          </a:xfrm>
          <a:prstGeom prst="roundRect">
            <a:avLst>
              <a:gd name="adj" fmla="val 931"/>
            </a:avLst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773" y="1849052"/>
            <a:ext cx="941825" cy="3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1</a:t>
            </a:r>
            <a:r>
              <a:rPr lang="en" dirty="0" smtClean="0">
                <a:solidFill>
                  <a:schemeClr val="accent2"/>
                </a:solidFill>
              </a:rPr>
              <a:t>.</a:t>
            </a:r>
            <a:br>
              <a:rPr lang="en" dirty="0" smtClean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B</a:t>
            </a:r>
            <a:r>
              <a:rPr lang="en" dirty="0" smtClean="0">
                <a:solidFill>
                  <a:schemeClr val="tx1"/>
                </a:solidFill>
              </a:rPr>
              <a:t>onding internal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 smtClean="0"/>
              <a:t>Kementrian</a:t>
            </a:r>
            <a:r>
              <a:rPr lang="en-US" dirty="0" smtClean="0"/>
              <a:t> </a:t>
            </a:r>
            <a:r>
              <a:rPr lang="en-US" dirty="0" err="1" smtClean="0"/>
              <a:t>advokesma</a:t>
            </a:r>
            <a:endParaRPr dirty="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l="28846" t="14096" r="19678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5">
            <a:alphaModFix/>
          </a:blip>
          <a:srcRect l="14839" t="20032" r="14832" b="20026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6302650" y="4050874"/>
            <a:ext cx="554654" cy="53702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508225" y="382475"/>
            <a:ext cx="5136900" cy="55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onding Internal </a:t>
            </a:r>
            <a:endParaRPr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1"/>
          </p:nvPr>
        </p:nvSpPr>
        <p:spPr>
          <a:xfrm>
            <a:off x="764950" y="1218250"/>
            <a:ext cx="5425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diskusi</a:t>
            </a:r>
            <a:r>
              <a:rPr lang="en-US" dirty="0"/>
              <a:t> di </a:t>
            </a:r>
            <a:r>
              <a:rPr lang="en-US" dirty="0" err="1"/>
              <a:t>kalangan</a:t>
            </a:r>
            <a:r>
              <a:rPr lang="en-US" dirty="0"/>
              <a:t> staff </a:t>
            </a:r>
            <a:r>
              <a:rPr lang="en-US" dirty="0" err="1"/>
              <a:t>advokesma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strategis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 smtClean="0"/>
              <a:t>dikawal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terciptanya</a:t>
            </a:r>
            <a:r>
              <a:rPr lang="en-US" dirty="0" smtClean="0"/>
              <a:t> bonding yang </a:t>
            </a:r>
            <a:r>
              <a:rPr lang="en-US" dirty="0" err="1" smtClean="0"/>
              <a:t>kuat</a:t>
            </a:r>
            <a:r>
              <a:rPr lang="en-US" dirty="0" smtClean="0"/>
              <a:t> di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kementrian</a:t>
            </a:r>
            <a:r>
              <a:rPr lang="en-US" dirty="0" smtClean="0"/>
              <a:t> </a:t>
            </a:r>
            <a:r>
              <a:rPr lang="en-US" dirty="0" err="1" smtClean="0"/>
              <a:t>advokasi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 rotWithShape="1">
          <a:blip r:embed="rId3">
            <a:alphaModFix/>
          </a:blip>
          <a:srcRect l="4708" t="5702" r="44108" b="17856"/>
          <a:stretch/>
        </p:blipFill>
        <p:spPr>
          <a:xfrm>
            <a:off x="6404977" y="2408102"/>
            <a:ext cx="1414200" cy="14067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5771" y="2215375"/>
            <a:ext cx="289775" cy="30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/>
          <p:nvPr/>
        </p:nvSpPr>
        <p:spPr>
          <a:xfrm>
            <a:off x="6749718" y="2720378"/>
            <a:ext cx="724718" cy="66936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2641925" y="1818450"/>
            <a:ext cx="38601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</a:t>
            </a:r>
            <a:r>
              <a:rPr lang="en" dirty="0" smtClean="0">
                <a:solidFill>
                  <a:schemeClr val="accent2"/>
                </a:solidFill>
              </a:rPr>
              <a:t>.</a:t>
            </a:r>
            <a:br>
              <a:rPr lang="en" dirty="0" smtClean="0">
                <a:solidFill>
                  <a:schemeClr val="accent2"/>
                </a:solidFill>
              </a:rPr>
            </a:br>
            <a:r>
              <a:rPr lang="en" dirty="0" smtClean="0">
                <a:solidFill>
                  <a:schemeClr val="tx1"/>
                </a:solidFill>
              </a:rPr>
              <a:t>Pengawalan UKT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2641925" y="2998951"/>
            <a:ext cx="3860100" cy="3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 smtClean="0"/>
              <a:t>Kementrian</a:t>
            </a:r>
            <a:r>
              <a:rPr lang="en-US" dirty="0" smtClean="0"/>
              <a:t> </a:t>
            </a:r>
            <a:r>
              <a:rPr lang="en-US" dirty="0" err="1" smtClean="0"/>
              <a:t>advokesma</a:t>
            </a:r>
            <a:endParaRPr dirty="0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3">
            <a:alphaModFix/>
          </a:blip>
          <a:srcRect l="28846" t="14096" r="19678"/>
          <a:stretch/>
        </p:blipFill>
        <p:spPr>
          <a:xfrm>
            <a:off x="1219875" y="3193450"/>
            <a:ext cx="1178700" cy="1172400"/>
          </a:xfrm>
          <a:prstGeom prst="roundRect">
            <a:avLst>
              <a:gd name="adj" fmla="val 865"/>
            </a:avLst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1675" y="3026569"/>
            <a:ext cx="253550" cy="2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5">
            <a:alphaModFix/>
          </a:blip>
          <a:srcRect l="14839" t="20032" r="14832" b="20026"/>
          <a:stretch/>
        </p:blipFill>
        <p:spPr>
          <a:xfrm>
            <a:off x="6614225" y="586300"/>
            <a:ext cx="1273350" cy="15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471" y="450348"/>
            <a:ext cx="253550" cy="2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/>
        </p:nvSpPr>
        <p:spPr>
          <a:xfrm>
            <a:off x="6302650" y="4050874"/>
            <a:ext cx="554654" cy="53702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989676"/>
      </p:ext>
    </p:extLst>
  </p:cSld>
  <p:clrMapOvr>
    <a:masterClrMapping/>
  </p:clrMapOvr>
</p:sld>
</file>

<file path=ppt/theme/theme1.xml><?xml version="1.0" encoding="utf-8"?>
<a:theme xmlns:a="http://schemas.openxmlformats.org/drawingml/2006/main" name="Paris template">
  <a:themeElements>
    <a:clrScheme name="Custom 347">
      <a:dk1>
        <a:srgbClr val="49413E"/>
      </a:dk1>
      <a:lt1>
        <a:srgbClr val="FFFFFF"/>
      </a:lt1>
      <a:dk2>
        <a:srgbClr val="9D9A8E"/>
      </a:dk2>
      <a:lt2>
        <a:srgbClr val="EDEADE"/>
      </a:lt2>
      <a:accent1>
        <a:srgbClr val="E2AB30"/>
      </a:accent1>
      <a:accent2>
        <a:srgbClr val="998B36"/>
      </a:accent2>
      <a:accent3>
        <a:srgbClr val="D8CA7E"/>
      </a:accent3>
      <a:accent4>
        <a:srgbClr val="D89168"/>
      </a:accent4>
      <a:accent5>
        <a:srgbClr val="BB584C"/>
      </a:accent5>
      <a:accent6>
        <a:srgbClr val="994F5F"/>
      </a:accent6>
      <a:hlink>
        <a:srgbClr val="6B331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490</Words>
  <Application>Microsoft Office PowerPoint</Application>
  <PresentationFormat>On-screen Show (16:9)</PresentationFormat>
  <Paragraphs>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Bitter Thin</vt:lpstr>
      <vt:lpstr>Californian FB</vt:lpstr>
      <vt:lpstr>Dancing Script</vt:lpstr>
      <vt:lpstr>Bitter</vt:lpstr>
      <vt:lpstr>Arial</vt:lpstr>
      <vt:lpstr>Paris template</vt:lpstr>
      <vt:lpstr>Grand Design ADVOKESMA</vt:lpstr>
      <vt:lpstr>Gambaran Umum</vt:lpstr>
      <vt:lpstr>Tujuan pokok &amp; Fungsi</vt:lpstr>
      <vt:lpstr>Arahan Kerja</vt:lpstr>
      <vt:lpstr>Tujuan </vt:lpstr>
      <vt:lpstr>Strategi </vt:lpstr>
      <vt:lpstr>1. Bonding internal </vt:lpstr>
      <vt:lpstr>Bonding Internal </vt:lpstr>
      <vt:lpstr>2. Pengawalan UKT</vt:lpstr>
      <vt:lpstr>Pengawalan UKT</vt:lpstr>
      <vt:lpstr>3. Aspirasi Mahasiswa</vt:lpstr>
      <vt:lpstr>Aspirasi Mahasiswa </vt:lpstr>
      <vt:lpstr>4. Info beasiswa </vt:lpstr>
      <vt:lpstr>Info beasiswa </vt:lpstr>
      <vt:lpstr>5. Lingkar Advokesma</vt:lpstr>
      <vt:lpstr>Lingkar Advokesma </vt:lpstr>
      <vt:lpstr>Susunan </vt:lpstr>
      <vt:lpstr>Tugas divisi </vt:lpstr>
      <vt:lpstr>Big concept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Design ADVOKESMA</dc:title>
  <cp:lastModifiedBy>Windows 10</cp:lastModifiedBy>
  <cp:revision>21</cp:revision>
  <dcterms:modified xsi:type="dcterms:W3CDTF">2021-04-14T11:09:06Z</dcterms:modified>
</cp:coreProperties>
</file>